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rels" ContentType="application/vnd.openxmlformats-package.relationships+xml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sldIdLst>
    <p:sldId id="256" r:id="rId2"/>
    <p:sldId id="276" r:id="rId3"/>
    <p:sldId id="328" r:id="rId4"/>
    <p:sldId id="257" r:id="rId5"/>
    <p:sldId id="329" r:id="rId6"/>
    <p:sldId id="290" r:id="rId7"/>
    <p:sldId id="330" r:id="rId8"/>
    <p:sldId id="331" r:id="rId9"/>
    <p:sldId id="332" r:id="rId10"/>
    <p:sldId id="333" r:id="rId11"/>
    <p:sldId id="334" r:id="rId12"/>
    <p:sldId id="291" r:id="rId13"/>
    <p:sldId id="335" r:id="rId14"/>
    <p:sldId id="313" r:id="rId15"/>
    <p:sldId id="338" r:id="rId16"/>
    <p:sldId id="336" r:id="rId17"/>
    <p:sldId id="337" r:id="rId18"/>
    <p:sldId id="339" r:id="rId19"/>
    <p:sldId id="316" r:id="rId20"/>
    <p:sldId id="340" r:id="rId21"/>
    <p:sldId id="341" r:id="rId22"/>
    <p:sldId id="342" r:id="rId23"/>
    <p:sldId id="345" r:id="rId24"/>
    <p:sldId id="343" r:id="rId25"/>
    <p:sldId id="344" r:id="rId26"/>
    <p:sldId id="269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560E0"/>
    <a:srgbClr val="C2A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392"/>
    <p:restoredTop sz="87679"/>
  </p:normalViewPr>
  <p:slideViewPr>
    <p:cSldViewPr snapToGrid="0" snapToObjects="1">
      <p:cViewPr>
        <p:scale>
          <a:sx n="83" d="100"/>
          <a:sy n="83" d="100"/>
        </p:scale>
        <p:origin x="-928" y="-65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notesMaster" Target="notesMasters/notesMaster1.xml"/><Relationship Id="rId29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C51EA0-A858-B744-8315-4C9D2D49EBBE}" type="datetimeFigureOut">
              <a:rPr lang="en-US" smtClean="0"/>
              <a:t>12/10/16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364046-FDC2-CA44-B185-7166C43FF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5374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364046-FDC2-CA44-B185-7166C43FF69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1533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click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364046-FDC2-CA44-B185-7166C43FF69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3942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click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364046-FDC2-CA44-B185-7166C43FF69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0470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364046-FDC2-CA44-B185-7166C43FF69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5310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364046-FDC2-CA44-B185-7166C43FF69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5073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smtClean="0"/>
              <a:t>to find an item for someone of the opposite gender in a specific size, then send that item to them virtually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use our gender filtering options to find an item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use our sharing option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364046-FDC2-CA44-B185-7166C43FF69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2673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smtClean="0"/>
              <a:t>to find an item for someone of the opposite gender in a specific size, then send that item to them virtually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use our gender filtering options to find an item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use our sharing option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364046-FDC2-CA44-B185-7166C43FF69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1575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click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364046-FDC2-CA44-B185-7166C43FF69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6622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click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364046-FDC2-CA44-B185-7166C43FF69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422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err="1" smtClean="0"/>
              <a:t>Xcode</a:t>
            </a:r>
            <a:r>
              <a:rPr lang="en-US" baseline="0" dirty="0" smtClean="0"/>
              <a:t> in objective 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364046-FDC2-CA44-B185-7166C43FF69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86001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364046-FDC2-CA44-B185-7166C43FF69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891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baseline="0" dirty="0" smtClean="0"/>
              <a:t>Problem: people often go out shopping to find something specifically or get inspired but instead find themselves in a dead-end when they don’t know where to go or what else is out there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364046-FDC2-CA44-B185-7166C43FF69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9078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364046-FDC2-CA44-B185-7166C43FF69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46455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364046-FDC2-CA44-B185-7166C43FF69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54992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364046-FDC2-CA44-B185-7166C43FF69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2360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364046-FDC2-CA44-B185-7166C43FF69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03615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click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364046-FDC2-CA44-B185-7166C43FF69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56802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click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364046-FDC2-CA44-B185-7166C43FF69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7734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Thank you for your time!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364046-FDC2-CA44-B185-7166C43FF69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0760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baseline="0" dirty="0" smtClean="0"/>
              <a:t>Solution: current mixed reality technologies to make a mannequin appear in the store front that is wearing clothes that the store currently holds.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baseline="0" dirty="0" smtClean="0"/>
              <a:t>Users = guide our users along their shopping adventure and hopefully give them a “window” of opportunity to discover something new about themselves and the world around them</a:t>
            </a:r>
          </a:p>
          <a:p>
            <a:pPr marL="171450" indent="-171450">
              <a:buFont typeface="Arial" charset="0"/>
              <a:buChar char="•"/>
            </a:pPr>
            <a:endParaRPr lang="en-US" baseline="0" dirty="0" smtClean="0"/>
          </a:p>
          <a:p>
            <a:pPr marL="171450" indent="-171450">
              <a:buFont typeface="Arial" charset="0"/>
              <a:buChar char="•"/>
            </a:pPr>
            <a:endParaRPr lang="en-US" dirty="0" smtClean="0"/>
          </a:p>
          <a:p>
            <a:pPr marL="171450" indent="-171450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364046-FDC2-CA44-B185-7166C43FF69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673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click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364046-FDC2-CA44-B185-7166C43FF69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8826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click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364046-FDC2-CA44-B185-7166C43FF69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918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364046-FDC2-CA44-B185-7166C43FF69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4669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smtClean="0"/>
              <a:t>to browse through a store’s virtual inventory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using our application’s main functionality, 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highlight any major UI flaws navigating through the basic screens of the application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364046-FDC2-CA44-B185-7166C43FF69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2124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smtClean="0"/>
              <a:t>to browse through a store’s virtual inventory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using our application’s main functionality, 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highlight any major UI flaws navigating through the basic screens of the application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364046-FDC2-CA44-B185-7166C43FF69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6642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smtClean="0"/>
              <a:t>to browse through a store’s virtual inventory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using our application’s main functionality, 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highlight any major UI flaws navigating through the basic screens of the application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364046-FDC2-CA44-B185-7166C43FF69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828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3D134-41A5-DB48-8037-0892F971C0B2}" type="datetimeFigureOut">
              <a:rPr lang="en-US" smtClean="0"/>
              <a:t>12/10/16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540EA4-8D6B-0347-B185-849D5ED604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91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3D134-41A5-DB48-8037-0892F971C0B2}" type="datetimeFigureOut">
              <a:rPr lang="en-US" smtClean="0"/>
              <a:t>12/10/16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540EA4-8D6B-0347-B185-849D5ED604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99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3D134-41A5-DB48-8037-0892F971C0B2}" type="datetimeFigureOut">
              <a:rPr lang="en-US" smtClean="0"/>
              <a:t>12/10/16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540EA4-8D6B-0347-B185-849D5ED604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3712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3D134-41A5-DB48-8037-0892F971C0B2}" type="datetimeFigureOut">
              <a:rPr lang="en-US" smtClean="0"/>
              <a:t>12/10/16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540EA4-8D6B-0347-B185-849D5ED604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472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3D134-41A5-DB48-8037-0892F971C0B2}" type="datetimeFigureOut">
              <a:rPr lang="en-US" smtClean="0"/>
              <a:t>12/10/16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540EA4-8D6B-0347-B185-849D5ED604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9627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3D134-41A5-DB48-8037-0892F971C0B2}" type="datetimeFigureOut">
              <a:rPr lang="en-US" smtClean="0"/>
              <a:t>12/10/16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540EA4-8D6B-0347-B185-849D5ED604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06840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3D134-41A5-DB48-8037-0892F971C0B2}" type="datetimeFigureOut">
              <a:rPr lang="en-US" smtClean="0"/>
              <a:t>12/10/16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540EA4-8D6B-0347-B185-849D5ED604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3154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3D134-41A5-DB48-8037-0892F971C0B2}" type="datetimeFigureOut">
              <a:rPr lang="en-US" smtClean="0"/>
              <a:t>12/10/16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540EA4-8D6B-0347-B185-849D5ED604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5385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3D134-41A5-DB48-8037-0892F971C0B2}" type="datetimeFigureOut">
              <a:rPr lang="en-US" smtClean="0"/>
              <a:t>12/10/16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540EA4-8D6B-0347-B185-849D5ED604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3895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3D134-41A5-DB48-8037-0892F971C0B2}" type="datetimeFigureOut">
              <a:rPr lang="en-US" smtClean="0"/>
              <a:t>12/10/16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540EA4-8D6B-0347-B185-849D5ED604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7589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3D134-41A5-DB48-8037-0892F971C0B2}" type="datetimeFigureOut">
              <a:rPr lang="en-US" smtClean="0"/>
              <a:t>12/10/16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540EA4-8D6B-0347-B185-849D5ED604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046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560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93D134-41A5-DB48-8037-0892F971C0B2}" type="datetimeFigureOut">
              <a:rPr lang="en-US" smtClean="0"/>
              <a:t>12/10/16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540EA4-8D6B-0347-B185-849D5ED604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6590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microsoft.com/office/2007/relationships/hdphoto" Target="../media/hdphoto1.wdp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4" Type="http://schemas.microsoft.com/office/2007/relationships/hdphoto" Target="../media/hdphoto4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4" Type="http://schemas.microsoft.com/office/2007/relationships/hdphoto" Target="../media/hdphoto4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4" Type="http://schemas.openxmlformats.org/officeDocument/2006/relationships/image" Target="../media/image13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4" Type="http://schemas.microsoft.com/office/2007/relationships/hdphoto" Target="../media/hdphoto4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4" Type="http://schemas.microsoft.com/office/2007/relationships/hdphoto" Target="../media/hdphoto4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4" Type="http://schemas.openxmlformats.org/officeDocument/2006/relationships/image" Target="../media/image16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7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microsoft.com/office/2007/relationships/hdphoto" Target="../media/hdphoto2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4" Type="http://schemas.microsoft.com/office/2007/relationships/hdphoto" Target="../media/hdphoto6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4" Type="http://schemas.microsoft.com/office/2007/relationships/hdphoto" Target="../media/hdphoto6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4" Type="http://schemas.microsoft.com/office/2007/relationships/hdphoto" Target="../media/hdphoto6.wdp"/><Relationship Id="rId5" Type="http://schemas.openxmlformats.org/officeDocument/2006/relationships/image" Target="../media/image19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4" Type="http://schemas.microsoft.com/office/2007/relationships/hdphoto" Target="../media/hdphoto4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4" Type="http://schemas.microsoft.com/office/2007/relationships/hdphoto" Target="../media/hdphoto4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microsoft.com/office/2007/relationships/hdphoto" Target="../media/hdphoto7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microsoft.com/office/2007/relationships/hdphoto" Target="../media/hdphoto3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4" Type="http://schemas.microsoft.com/office/2007/relationships/hdphoto" Target="../media/hdphoto4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4" Type="http://schemas.microsoft.com/office/2007/relationships/hdphoto" Target="../media/hdphoto4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4" Type="http://schemas.microsoft.com/office/2007/relationships/hdphoto" Target="../media/hdphoto5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4" Type="http://schemas.microsoft.com/office/2007/relationships/hdphoto" Target="../media/hdphoto5.wdp"/><Relationship Id="rId5" Type="http://schemas.openxmlformats.org/officeDocument/2006/relationships/image" Target="../media/image6.tiff"/><Relationship Id="rId6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4" Type="http://schemas.microsoft.com/office/2007/relationships/hdphoto" Target="../media/hdphoto5.wdp"/><Relationship Id="rId5" Type="http://schemas.openxmlformats.org/officeDocument/2006/relationships/image" Target="../media/image8.tiff"/><Relationship Id="rId6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4" Type="http://schemas.microsoft.com/office/2007/relationships/hdphoto" Target="../media/hdphoto5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saturation sat="200000"/>
                    </a14:imgEffect>
                    <a14:imgEffect>
                      <a14:brightnessContrast bright="-4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365760" y="-304584"/>
            <a:ext cx="12699970" cy="847088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93694" y="2632760"/>
            <a:ext cx="10181061" cy="1034049"/>
          </a:xfrm>
        </p:spPr>
        <p:txBody>
          <a:bodyPr>
            <a:no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Avenir Light" charset="0"/>
                <a:ea typeface="Avenir Light" charset="0"/>
                <a:cs typeface="Avenir Light" charset="0"/>
              </a:rPr>
              <a:t>Window</a:t>
            </a:r>
            <a:endParaRPr lang="en-US" sz="7200" dirty="0">
              <a:solidFill>
                <a:schemeClr val="bg1"/>
              </a:solidFill>
              <a:latin typeface="Avenir Light" charset="0"/>
              <a:ea typeface="Avenir Light" charset="0"/>
              <a:cs typeface="Avenir Light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8000" y="5992836"/>
            <a:ext cx="9144000" cy="865164"/>
          </a:xfrm>
        </p:spPr>
        <p:txBody>
          <a:bodyPr>
            <a:normAutofit lnSpcReduction="10000"/>
          </a:bodyPr>
          <a:lstStyle/>
          <a:p>
            <a:pPr algn="r"/>
            <a:r>
              <a:rPr lang="en-US" dirty="0" smtClean="0">
                <a:solidFill>
                  <a:schemeClr val="bg1"/>
                </a:solidFill>
                <a:latin typeface="Avenir Light" charset="0"/>
                <a:ea typeface="Avenir Light" charset="0"/>
                <a:cs typeface="Avenir Light" charset="0"/>
              </a:rPr>
              <a:t>High Fidelity Design </a:t>
            </a:r>
            <a:r>
              <a:rPr lang="mr-IN" dirty="0" smtClean="0">
                <a:solidFill>
                  <a:schemeClr val="bg1"/>
                </a:solidFill>
                <a:latin typeface="Avenir Light" charset="0"/>
                <a:ea typeface="Avenir Light" charset="0"/>
                <a:cs typeface="Avenir Light" charset="0"/>
              </a:rPr>
              <a:t>–</a:t>
            </a:r>
            <a:r>
              <a:rPr lang="en-US" dirty="0" smtClean="0">
                <a:solidFill>
                  <a:schemeClr val="bg1"/>
                </a:solidFill>
                <a:latin typeface="Avenir Light" charset="0"/>
                <a:ea typeface="Avenir Light" charset="0"/>
                <a:cs typeface="Avenir Light" charset="0"/>
              </a:rPr>
              <a:t> Midway</a:t>
            </a:r>
          </a:p>
          <a:p>
            <a:pPr algn="r"/>
            <a:r>
              <a:rPr lang="en-US" dirty="0" smtClean="0">
                <a:solidFill>
                  <a:schemeClr val="bg1"/>
                </a:solidFill>
                <a:latin typeface="Avenir Light" charset="0"/>
                <a:ea typeface="Avenir Light" charset="0"/>
                <a:cs typeface="Avenir Light" charset="0"/>
              </a:rPr>
              <a:t>Max </a:t>
            </a:r>
            <a:r>
              <a:rPr lang="en-US" dirty="0" err="1" smtClean="0">
                <a:solidFill>
                  <a:schemeClr val="bg1"/>
                </a:solidFill>
                <a:latin typeface="Avenir Light" charset="0"/>
                <a:ea typeface="Avenir Light" charset="0"/>
                <a:cs typeface="Avenir Light" charset="0"/>
              </a:rPr>
              <a:t>Freundlich</a:t>
            </a:r>
            <a:r>
              <a:rPr lang="en-US" dirty="0" smtClean="0">
                <a:solidFill>
                  <a:schemeClr val="bg1"/>
                </a:solidFill>
                <a:latin typeface="Avenir Light" charset="0"/>
                <a:ea typeface="Avenir Light" charset="0"/>
                <a:cs typeface="Avenir Light" charset="0"/>
              </a:rPr>
              <a:t>, Kristen Law, Elisa Lupin-Jimenez</a:t>
            </a:r>
            <a:endParaRPr lang="en-US" dirty="0">
              <a:solidFill>
                <a:schemeClr val="bg1"/>
              </a:solidFill>
              <a:latin typeface="Avenir Light" charset="0"/>
              <a:ea typeface="Avenir Light" charset="0"/>
              <a:cs typeface="Avenir Light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-1007418" y="3941056"/>
            <a:ext cx="139832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>
                <a:solidFill>
                  <a:schemeClr val="bg1"/>
                </a:solidFill>
                <a:latin typeface="Avenir Light" charset="0"/>
                <a:ea typeface="Avenir Light" charset="0"/>
                <a:cs typeface="Avenir Light" charset="0"/>
              </a:rPr>
              <a:t>See where your style takes you</a:t>
            </a:r>
            <a:endParaRPr lang="en-US" sz="4800" dirty="0">
              <a:solidFill>
                <a:schemeClr val="bg1"/>
              </a:solidFill>
              <a:latin typeface="Avenir Light" charset="0"/>
              <a:ea typeface="Avenir Light" charset="0"/>
              <a:cs typeface="Avenir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17970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506436" y="-1419397"/>
            <a:ext cx="12907622" cy="861501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238732" y="244608"/>
            <a:ext cx="3716185" cy="2988446"/>
          </a:xfrm>
          <a:prstGeom prst="rect">
            <a:avLst/>
          </a:prstGeom>
          <a:solidFill>
            <a:schemeClr val="dk1">
              <a:alpha val="73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latin typeface="Avenir Light" charset="0"/>
                <a:ea typeface="Avenir Light" charset="0"/>
                <a:cs typeface="Avenir Light" charset="0"/>
              </a:rPr>
              <a:t>Heuristic Evaluation</a:t>
            </a:r>
            <a:endParaRPr lang="en-US" sz="3600" dirty="0">
              <a:latin typeface="Avenir Light" charset="0"/>
              <a:ea typeface="Avenir Light" charset="0"/>
              <a:cs typeface="Avenir Light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267502" y="244607"/>
            <a:ext cx="3821893" cy="2988446"/>
          </a:xfrm>
          <a:prstGeom prst="rect">
            <a:avLst/>
          </a:prstGeom>
          <a:solidFill>
            <a:schemeClr val="dk1">
              <a:alpha val="73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latin typeface="Avenir Light" charset="0"/>
                <a:ea typeface="Avenir Light" charset="0"/>
                <a:cs typeface="Avenir Light" charset="0"/>
              </a:rPr>
              <a:t>Revised Design</a:t>
            </a:r>
            <a:endParaRPr lang="en-US" sz="3600" dirty="0">
              <a:latin typeface="Avenir Light" charset="0"/>
              <a:ea typeface="Avenir Light" charset="0"/>
              <a:cs typeface="Avenir Light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238732" y="3548425"/>
            <a:ext cx="3716185" cy="2988446"/>
          </a:xfrm>
          <a:prstGeom prst="rect">
            <a:avLst/>
          </a:prstGeom>
          <a:solidFill>
            <a:schemeClr val="dk1">
              <a:alpha val="73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latin typeface="Avenir Light" charset="0"/>
                <a:ea typeface="Avenir Light" charset="0"/>
                <a:cs typeface="Avenir Light" charset="0"/>
              </a:rPr>
              <a:t>Prototype Status</a:t>
            </a:r>
            <a:endParaRPr lang="en-US" sz="3600" dirty="0">
              <a:latin typeface="Avenir Light" charset="0"/>
              <a:ea typeface="Avenir Light" charset="0"/>
              <a:cs typeface="Avenir Light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267502" y="3548424"/>
            <a:ext cx="3821893" cy="2988446"/>
          </a:xfrm>
          <a:prstGeom prst="rect">
            <a:avLst/>
          </a:prstGeom>
          <a:solidFill>
            <a:schemeClr val="dk1">
              <a:alpha val="73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latin typeface="Avenir Light" charset="0"/>
                <a:ea typeface="Avenir Light" charset="0"/>
                <a:cs typeface="Avenir Light" charset="0"/>
              </a:rPr>
              <a:t>Live Demo</a:t>
            </a:r>
            <a:endParaRPr lang="en-US" sz="3600" dirty="0">
              <a:latin typeface="Avenir Light" charset="0"/>
              <a:ea typeface="Avenir Light" charset="0"/>
              <a:cs typeface="Avenir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2864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506436" y="-1419397"/>
            <a:ext cx="12907622" cy="861501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238732" y="244608"/>
            <a:ext cx="3716185" cy="2988446"/>
          </a:xfrm>
          <a:prstGeom prst="rect">
            <a:avLst/>
          </a:prstGeom>
          <a:solidFill>
            <a:schemeClr val="dk1">
              <a:alpha val="73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latin typeface="Avenir Light" charset="0"/>
                <a:ea typeface="Avenir Light" charset="0"/>
                <a:cs typeface="Avenir Light" charset="0"/>
              </a:rPr>
              <a:t>Heuristic Evaluation</a:t>
            </a:r>
            <a:endParaRPr lang="en-US" sz="3600" dirty="0">
              <a:latin typeface="Avenir Light" charset="0"/>
              <a:ea typeface="Avenir Light" charset="0"/>
              <a:cs typeface="Avenir Light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267502" y="244607"/>
            <a:ext cx="3821893" cy="2988446"/>
          </a:xfrm>
          <a:prstGeom prst="rect">
            <a:avLst/>
          </a:prstGeom>
          <a:solidFill>
            <a:srgbClr val="6560E0">
              <a:alpha val="73000"/>
            </a:srgbClr>
          </a:solidFill>
          <a:ln>
            <a:solidFill>
              <a:srgbClr val="6560E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latin typeface="Avenir Light" charset="0"/>
                <a:ea typeface="Avenir Light" charset="0"/>
                <a:cs typeface="Avenir Light" charset="0"/>
              </a:rPr>
              <a:t>Revised Design</a:t>
            </a:r>
            <a:endParaRPr lang="en-US" sz="3600" dirty="0">
              <a:latin typeface="Avenir Light" charset="0"/>
              <a:ea typeface="Avenir Light" charset="0"/>
              <a:cs typeface="Avenir Light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238732" y="3548425"/>
            <a:ext cx="3716185" cy="2988446"/>
          </a:xfrm>
          <a:prstGeom prst="rect">
            <a:avLst/>
          </a:prstGeom>
          <a:solidFill>
            <a:schemeClr val="dk1">
              <a:alpha val="73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latin typeface="Avenir Light" charset="0"/>
                <a:ea typeface="Avenir Light" charset="0"/>
                <a:cs typeface="Avenir Light" charset="0"/>
              </a:rPr>
              <a:t>Prototype Status</a:t>
            </a:r>
            <a:endParaRPr lang="en-US" sz="3600" dirty="0">
              <a:latin typeface="Avenir Light" charset="0"/>
              <a:ea typeface="Avenir Light" charset="0"/>
              <a:cs typeface="Avenir Light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267502" y="3548424"/>
            <a:ext cx="3821893" cy="2988446"/>
          </a:xfrm>
          <a:prstGeom prst="rect">
            <a:avLst/>
          </a:prstGeom>
          <a:solidFill>
            <a:schemeClr val="dk1">
              <a:alpha val="73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latin typeface="Avenir Light" charset="0"/>
                <a:ea typeface="Avenir Light" charset="0"/>
                <a:cs typeface="Avenir Light" charset="0"/>
              </a:rPr>
              <a:t>Live Demo</a:t>
            </a:r>
            <a:endParaRPr lang="en-US" sz="3600" dirty="0">
              <a:latin typeface="Avenir Light" charset="0"/>
              <a:ea typeface="Avenir Light" charset="0"/>
              <a:cs typeface="Avenir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27208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918417" y="348796"/>
            <a:ext cx="14045784" cy="924831"/>
          </a:xfrm>
          <a:solidFill>
            <a:schemeClr val="tx1">
              <a:alpha val="55000"/>
            </a:schemeClr>
          </a:solidFill>
        </p:spPr>
        <p:txBody>
          <a:bodyPr/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Avenir Light" charset="0"/>
                <a:ea typeface="Avenir Light" charset="0"/>
                <a:cs typeface="Avenir Light" charset="0"/>
              </a:rPr>
              <a:t>No more need to Log In</a:t>
            </a:r>
            <a:endParaRPr lang="en-US" dirty="0">
              <a:solidFill>
                <a:schemeClr val="bg1"/>
              </a:solidFill>
              <a:latin typeface="Avenir Light" charset="0"/>
              <a:ea typeface="Avenir Light" charset="0"/>
              <a:cs typeface="Avenir Light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8682" y="1503335"/>
            <a:ext cx="2891586" cy="5140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1692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918417" y="348796"/>
            <a:ext cx="14045784" cy="924831"/>
          </a:xfrm>
          <a:solidFill>
            <a:schemeClr val="tx1">
              <a:alpha val="55000"/>
            </a:schemeClr>
          </a:solidFill>
        </p:spPr>
        <p:txBody>
          <a:bodyPr/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Avenir Light" charset="0"/>
                <a:ea typeface="Avenir Light" charset="0"/>
                <a:cs typeface="Avenir Light" charset="0"/>
              </a:rPr>
              <a:t>One-Time Profile Creation</a:t>
            </a:r>
            <a:endParaRPr lang="en-US" dirty="0">
              <a:solidFill>
                <a:schemeClr val="bg1"/>
              </a:solidFill>
              <a:latin typeface="Avenir Light" charset="0"/>
              <a:ea typeface="Avenir Light" charset="0"/>
              <a:cs typeface="Avenir Light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3988" y="1456839"/>
            <a:ext cx="2820974" cy="507320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7849260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918417" y="348796"/>
            <a:ext cx="14045784" cy="924831"/>
          </a:xfrm>
          <a:solidFill>
            <a:schemeClr val="tx1">
              <a:alpha val="55000"/>
            </a:schemeClr>
          </a:solidFill>
        </p:spPr>
        <p:txBody>
          <a:bodyPr/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Avenir Light" charset="0"/>
                <a:ea typeface="Avenir Light" charset="0"/>
                <a:cs typeface="Avenir Light" charset="0"/>
              </a:rPr>
              <a:t>Quick Filter Access</a:t>
            </a:r>
            <a:endParaRPr lang="en-US" dirty="0">
              <a:solidFill>
                <a:schemeClr val="bg1"/>
              </a:solidFill>
              <a:latin typeface="Avenir Light" charset="0"/>
              <a:ea typeface="Avenir Light" charset="0"/>
              <a:cs typeface="Avenir Light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3289" y="1544521"/>
            <a:ext cx="2770887" cy="492602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3886" y="1544521"/>
            <a:ext cx="2746026" cy="4881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6427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918417" y="348796"/>
            <a:ext cx="14045784" cy="924831"/>
          </a:xfrm>
          <a:solidFill>
            <a:schemeClr val="tx1">
              <a:alpha val="55000"/>
            </a:schemeClr>
          </a:solidFill>
        </p:spPr>
        <p:txBody>
          <a:bodyPr/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Avenir Light" charset="0"/>
                <a:ea typeface="Avenir Light" charset="0"/>
                <a:cs typeface="Avenir Light" charset="0"/>
              </a:rPr>
              <a:t>Share Via Text</a:t>
            </a:r>
            <a:endParaRPr lang="en-US" dirty="0">
              <a:solidFill>
                <a:schemeClr val="bg1"/>
              </a:solidFill>
              <a:latin typeface="Avenir Light" charset="0"/>
              <a:ea typeface="Avenir Light" charset="0"/>
              <a:cs typeface="Avenir Light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0646" y="1436377"/>
            <a:ext cx="1957618" cy="495861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9258009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506436" y="-1419397"/>
            <a:ext cx="12907622" cy="861501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238732" y="244608"/>
            <a:ext cx="3716185" cy="2988446"/>
          </a:xfrm>
          <a:prstGeom prst="rect">
            <a:avLst/>
          </a:prstGeom>
          <a:solidFill>
            <a:schemeClr val="dk1">
              <a:alpha val="73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latin typeface="Avenir Light" charset="0"/>
                <a:ea typeface="Avenir Light" charset="0"/>
                <a:cs typeface="Avenir Light" charset="0"/>
              </a:rPr>
              <a:t>Heuristic Evaluation</a:t>
            </a:r>
            <a:endParaRPr lang="en-US" sz="3600" dirty="0">
              <a:latin typeface="Avenir Light" charset="0"/>
              <a:ea typeface="Avenir Light" charset="0"/>
              <a:cs typeface="Avenir Light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267502" y="244607"/>
            <a:ext cx="3821893" cy="2988446"/>
          </a:xfrm>
          <a:prstGeom prst="rect">
            <a:avLst/>
          </a:prstGeom>
          <a:solidFill>
            <a:schemeClr val="dk1">
              <a:alpha val="73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latin typeface="Avenir Light" charset="0"/>
                <a:ea typeface="Avenir Light" charset="0"/>
                <a:cs typeface="Avenir Light" charset="0"/>
              </a:rPr>
              <a:t>Revised Design</a:t>
            </a:r>
            <a:endParaRPr lang="en-US" sz="3600" dirty="0">
              <a:latin typeface="Avenir Light" charset="0"/>
              <a:ea typeface="Avenir Light" charset="0"/>
              <a:cs typeface="Avenir Light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238732" y="3548425"/>
            <a:ext cx="3716185" cy="2988446"/>
          </a:xfrm>
          <a:prstGeom prst="rect">
            <a:avLst/>
          </a:prstGeom>
          <a:solidFill>
            <a:schemeClr val="dk1">
              <a:alpha val="73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latin typeface="Avenir Light" charset="0"/>
                <a:ea typeface="Avenir Light" charset="0"/>
                <a:cs typeface="Avenir Light" charset="0"/>
              </a:rPr>
              <a:t>Prototype Status</a:t>
            </a:r>
            <a:endParaRPr lang="en-US" sz="3600" dirty="0">
              <a:latin typeface="Avenir Light" charset="0"/>
              <a:ea typeface="Avenir Light" charset="0"/>
              <a:cs typeface="Avenir Light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267502" y="3548424"/>
            <a:ext cx="3821893" cy="2988446"/>
          </a:xfrm>
          <a:prstGeom prst="rect">
            <a:avLst/>
          </a:prstGeom>
          <a:solidFill>
            <a:schemeClr val="dk1">
              <a:alpha val="73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latin typeface="Avenir Light" charset="0"/>
                <a:ea typeface="Avenir Light" charset="0"/>
                <a:cs typeface="Avenir Light" charset="0"/>
              </a:rPr>
              <a:t>Live Demo</a:t>
            </a:r>
            <a:endParaRPr lang="en-US" sz="3600" dirty="0">
              <a:latin typeface="Avenir Light" charset="0"/>
              <a:ea typeface="Avenir Light" charset="0"/>
              <a:cs typeface="Avenir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4332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506436" y="-1419397"/>
            <a:ext cx="12907622" cy="861501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238732" y="244608"/>
            <a:ext cx="3716185" cy="2988446"/>
          </a:xfrm>
          <a:prstGeom prst="rect">
            <a:avLst/>
          </a:prstGeom>
          <a:solidFill>
            <a:schemeClr val="dk1">
              <a:alpha val="73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latin typeface="Avenir Light" charset="0"/>
                <a:ea typeface="Avenir Light" charset="0"/>
                <a:cs typeface="Avenir Light" charset="0"/>
              </a:rPr>
              <a:t>Heuristic Evaluation</a:t>
            </a:r>
            <a:endParaRPr lang="en-US" sz="3600" dirty="0">
              <a:latin typeface="Avenir Light" charset="0"/>
              <a:ea typeface="Avenir Light" charset="0"/>
              <a:cs typeface="Avenir Light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267502" y="244607"/>
            <a:ext cx="3821893" cy="2988446"/>
          </a:xfrm>
          <a:prstGeom prst="rect">
            <a:avLst/>
          </a:prstGeom>
          <a:solidFill>
            <a:schemeClr val="dk1">
              <a:alpha val="73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latin typeface="Avenir Light" charset="0"/>
                <a:ea typeface="Avenir Light" charset="0"/>
                <a:cs typeface="Avenir Light" charset="0"/>
              </a:rPr>
              <a:t>Revised Design</a:t>
            </a:r>
            <a:endParaRPr lang="en-US" sz="3600" dirty="0">
              <a:latin typeface="Avenir Light" charset="0"/>
              <a:ea typeface="Avenir Light" charset="0"/>
              <a:cs typeface="Avenir Light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238732" y="3548425"/>
            <a:ext cx="3716185" cy="2988446"/>
          </a:xfrm>
          <a:prstGeom prst="rect">
            <a:avLst/>
          </a:prstGeom>
          <a:solidFill>
            <a:srgbClr val="6560E0">
              <a:alpha val="73000"/>
            </a:srgbClr>
          </a:solidFill>
          <a:ln>
            <a:solidFill>
              <a:srgbClr val="6560E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latin typeface="Avenir Light" charset="0"/>
                <a:ea typeface="Avenir Light" charset="0"/>
                <a:cs typeface="Avenir Light" charset="0"/>
              </a:rPr>
              <a:t>Prototype Status</a:t>
            </a:r>
            <a:endParaRPr lang="en-US" sz="3600" dirty="0">
              <a:latin typeface="Avenir Light" charset="0"/>
              <a:ea typeface="Avenir Light" charset="0"/>
              <a:cs typeface="Avenir Light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267502" y="3548424"/>
            <a:ext cx="3821893" cy="2988446"/>
          </a:xfrm>
          <a:prstGeom prst="rect">
            <a:avLst/>
          </a:prstGeom>
          <a:solidFill>
            <a:schemeClr val="dk1">
              <a:alpha val="73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latin typeface="Avenir Light" charset="0"/>
                <a:ea typeface="Avenir Light" charset="0"/>
                <a:cs typeface="Avenir Light" charset="0"/>
              </a:rPr>
              <a:t>Live Demo</a:t>
            </a:r>
            <a:endParaRPr lang="en-US" sz="3600" dirty="0">
              <a:latin typeface="Avenir Light" charset="0"/>
              <a:ea typeface="Avenir Light" charset="0"/>
              <a:cs typeface="Avenir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04858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918417" y="348796"/>
            <a:ext cx="14045784" cy="924831"/>
          </a:xfrm>
          <a:solidFill>
            <a:schemeClr val="tx1">
              <a:alpha val="55000"/>
            </a:schemeClr>
          </a:solidFill>
        </p:spPr>
        <p:txBody>
          <a:bodyPr/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Avenir Light" charset="0"/>
                <a:ea typeface="Avenir Light" charset="0"/>
                <a:cs typeface="Avenir Light" charset="0"/>
              </a:rPr>
              <a:t>Tools in Use</a:t>
            </a:r>
            <a:endParaRPr lang="en-US" dirty="0">
              <a:solidFill>
                <a:schemeClr val="bg1"/>
              </a:solidFill>
              <a:latin typeface="Avenir Light" charset="0"/>
              <a:ea typeface="Avenir Light" charset="0"/>
              <a:cs typeface="Avenir Light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124125" y="4845895"/>
            <a:ext cx="39607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5875" marR="0" lvl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4000" dirty="0" err="1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Xcode</a:t>
            </a:r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 IDE</a:t>
            </a:r>
          </a:p>
          <a:p>
            <a:pPr marL="15875" marR="0" lvl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4000" dirty="0" err="1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ARToolKit</a:t>
            </a:r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 SDK</a:t>
            </a:r>
          </a:p>
          <a:p>
            <a:pPr marL="15875" marR="0" lvl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Maya 2016</a:t>
            </a:r>
          </a:p>
          <a:p>
            <a:pPr marL="571500" marR="0" lvl="0" indent="-5715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sz="4000" dirty="0" smtClean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35619"/>
            <a:ext cx="5339004" cy="348703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5585" y="1335619"/>
            <a:ext cx="5766415" cy="3508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5500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918417" y="348796"/>
            <a:ext cx="14045784" cy="924831"/>
          </a:xfrm>
          <a:solidFill>
            <a:schemeClr val="tx1">
              <a:alpha val="55000"/>
            </a:schemeClr>
          </a:solidFill>
        </p:spPr>
        <p:txBody>
          <a:bodyPr/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Avenir Light" charset="0"/>
                <a:ea typeface="Avenir Light" charset="0"/>
                <a:cs typeface="Avenir Light" charset="0"/>
              </a:rPr>
              <a:t>Implemented Features</a:t>
            </a:r>
            <a:endParaRPr lang="en-US" dirty="0">
              <a:solidFill>
                <a:schemeClr val="bg1"/>
              </a:solidFill>
              <a:latin typeface="Avenir Light" charset="0"/>
              <a:ea typeface="Avenir Light" charset="0"/>
              <a:cs typeface="Avenir Light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59513" y="2039215"/>
            <a:ext cx="669369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87375" marR="0" lvl="0" indent="-5715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defRPr/>
            </a:pPr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Scan a store name</a:t>
            </a:r>
          </a:p>
          <a:p>
            <a:pPr marL="587375" marR="0" lvl="0" indent="-5715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defRPr/>
            </a:pPr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Render 3D clothing</a:t>
            </a:r>
          </a:p>
          <a:p>
            <a:pPr marL="587375" marR="0" lvl="0" indent="-5715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defRPr/>
            </a:pPr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Swipe navigation</a:t>
            </a:r>
          </a:p>
          <a:p>
            <a:pPr marL="587375" marR="0" lvl="0" indent="-5715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defRPr/>
            </a:pPr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Filter Options</a:t>
            </a:r>
          </a:p>
          <a:p>
            <a:pPr marL="587375" marR="0" lvl="0" indent="-5715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defRPr/>
            </a:pPr>
            <a:r>
              <a:rPr lang="en-US" sz="4400" b="1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Task 1: Browse a store selection</a:t>
            </a:r>
          </a:p>
          <a:p>
            <a:pPr marL="15875" marR="0" lvl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sz="4000" dirty="0" smtClean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6215" y="1456838"/>
            <a:ext cx="2867195" cy="5106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63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95948" y="0"/>
            <a:ext cx="12401690" cy="6858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304466" y="2414320"/>
            <a:ext cx="740086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 smtClean="0">
                <a:solidFill>
                  <a:schemeClr val="bg1"/>
                </a:solidFill>
                <a:latin typeface="Avenir Medium" charset="0"/>
                <a:ea typeface="Avenir Medium" charset="0"/>
                <a:cs typeface="Avenir Medium" charset="0"/>
              </a:rPr>
              <a:t>Shoppers want more freedom</a:t>
            </a:r>
            <a:endParaRPr lang="en-US" sz="7200" dirty="0">
              <a:solidFill>
                <a:schemeClr val="bg1"/>
              </a:solidFill>
              <a:latin typeface="Avenir Medium" charset="0"/>
              <a:ea typeface="Avenir Medium" charset="0"/>
              <a:cs typeface="Avenir Medium" charset="0"/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-918417" y="348796"/>
            <a:ext cx="14045784" cy="924831"/>
          </a:xfrm>
          <a:solidFill>
            <a:schemeClr val="tx1">
              <a:alpha val="55000"/>
            </a:schemeClr>
          </a:solidFill>
        </p:spPr>
        <p:txBody>
          <a:bodyPr/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Avenir Light" charset="0"/>
                <a:ea typeface="Avenir Light" charset="0"/>
                <a:cs typeface="Avenir Light" charset="0"/>
              </a:rPr>
              <a:t>Problem</a:t>
            </a:r>
            <a:endParaRPr lang="en-US" dirty="0">
              <a:solidFill>
                <a:schemeClr val="bg1"/>
              </a:solidFill>
              <a:latin typeface="Avenir Light" charset="0"/>
              <a:ea typeface="Avenir Light" charset="0"/>
              <a:cs typeface="Avenir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98704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saturation sat="33000"/>
                    </a14:imgEffect>
                    <a14:imgEffect>
                      <a14:brightnessContrast bright="-72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812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918417" y="348796"/>
            <a:ext cx="14045784" cy="924831"/>
          </a:xfrm>
          <a:solidFill>
            <a:schemeClr val="tx1">
              <a:alpha val="55000"/>
            </a:schemeClr>
          </a:solidFill>
        </p:spPr>
        <p:txBody>
          <a:bodyPr/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Avenir Light" charset="0"/>
                <a:ea typeface="Avenir Light" charset="0"/>
                <a:cs typeface="Avenir Light" charset="0"/>
              </a:rPr>
              <a:t>Unimplemented Features</a:t>
            </a:r>
            <a:endParaRPr lang="en-US" dirty="0">
              <a:solidFill>
                <a:schemeClr val="bg1"/>
              </a:solidFill>
              <a:latin typeface="Avenir Light" charset="0"/>
              <a:ea typeface="Avenir Light" charset="0"/>
              <a:cs typeface="Avenir Light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509656" y="2162326"/>
            <a:ext cx="7189638" cy="5139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marR="0" lvl="0" indent="-5715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Swipe on individual items</a:t>
            </a:r>
          </a:p>
          <a:p>
            <a:pPr marL="571500" marR="0" lvl="0" indent="-5715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Greater variety of 3D assets</a:t>
            </a:r>
          </a:p>
          <a:p>
            <a:pPr marL="571500" marR="0" lvl="0" indent="-5715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sz="4000" dirty="0" smtClean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571500" marR="0" lvl="0" indent="-5715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“The Plan”: go by task</a:t>
            </a:r>
            <a:endParaRPr lang="en-US" sz="4000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571500" marR="0" lvl="0" indent="-5715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4400" b="1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Task 2: Filtering Selection</a:t>
            </a:r>
          </a:p>
          <a:p>
            <a:pPr marL="571500" marR="0" lvl="0" indent="-5715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4400" b="1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Task 3: Share with Friends</a:t>
            </a:r>
          </a:p>
          <a:p>
            <a:pPr marL="571500" marR="0" lvl="0" indent="-5715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sz="4000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571500" marR="0" lvl="0" indent="-5715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sz="4000" dirty="0" smtClean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06701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saturation sat="33000"/>
                    </a14:imgEffect>
                    <a14:imgEffect>
                      <a14:brightnessContrast bright="-72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812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918417" y="348796"/>
            <a:ext cx="14045784" cy="924831"/>
          </a:xfrm>
          <a:solidFill>
            <a:schemeClr val="tx1">
              <a:alpha val="55000"/>
            </a:schemeClr>
          </a:solidFill>
        </p:spPr>
        <p:txBody>
          <a:bodyPr/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Avenir Light" charset="0"/>
                <a:ea typeface="Avenir Light" charset="0"/>
                <a:cs typeface="Avenir Light" charset="0"/>
              </a:rPr>
              <a:t>Wizard of Oz Hacks</a:t>
            </a:r>
            <a:endParaRPr lang="en-US" dirty="0">
              <a:solidFill>
                <a:schemeClr val="bg1"/>
              </a:solidFill>
              <a:latin typeface="Avenir Light" charset="0"/>
              <a:ea typeface="Avenir Light" charset="0"/>
              <a:cs typeface="Avenir Light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546712" y="2786727"/>
            <a:ext cx="909857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marR="0" lvl="0" indent="-5715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3D clothes are not related to a specific store</a:t>
            </a:r>
          </a:p>
          <a:p>
            <a:pPr marL="571500" marR="0" lvl="0" indent="-5715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Only reading one store currently (“GAP”)</a:t>
            </a:r>
            <a:endParaRPr lang="en-US" sz="4000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63951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saturation sat="33000"/>
                    </a14:imgEffect>
                    <a14:imgEffect>
                      <a14:brightnessContrast bright="-72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812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918417" y="348796"/>
            <a:ext cx="14045784" cy="924831"/>
          </a:xfrm>
          <a:solidFill>
            <a:schemeClr val="tx1">
              <a:alpha val="55000"/>
            </a:schemeClr>
          </a:solidFill>
        </p:spPr>
        <p:txBody>
          <a:bodyPr/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Avenir Light" charset="0"/>
                <a:ea typeface="Avenir Light" charset="0"/>
                <a:cs typeface="Avenir Light" charset="0"/>
              </a:rPr>
              <a:t>Challenges and Questions</a:t>
            </a:r>
            <a:endParaRPr lang="en-US" dirty="0">
              <a:solidFill>
                <a:schemeClr val="bg1"/>
              </a:solidFill>
              <a:latin typeface="Avenir Light" charset="0"/>
              <a:ea typeface="Avenir Light" charset="0"/>
              <a:cs typeface="Avenir Light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55906" y="2478950"/>
            <a:ext cx="5248569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marR="0" lvl="0" indent="-5715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Unsure on how to use Tesseract (OCR for scan screen)</a:t>
            </a:r>
          </a:p>
          <a:p>
            <a:pPr marL="571500" marR="0" lvl="0" indent="-5715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Training marker detector</a:t>
            </a:r>
            <a:endParaRPr lang="en-US" sz="4000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9766" y="1634639"/>
            <a:ext cx="4836942" cy="4858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8961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1546712" y="2786727"/>
            <a:ext cx="909857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marR="0" lvl="0" indent="-57150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Demo</a:t>
            </a:r>
            <a:endParaRPr lang="en-US" sz="8000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6451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506436" y="-1419397"/>
            <a:ext cx="12907622" cy="861501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238732" y="244608"/>
            <a:ext cx="3716185" cy="2988446"/>
          </a:xfrm>
          <a:prstGeom prst="rect">
            <a:avLst/>
          </a:prstGeom>
          <a:solidFill>
            <a:schemeClr val="dk1">
              <a:alpha val="73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latin typeface="Avenir Light" charset="0"/>
                <a:ea typeface="Avenir Light" charset="0"/>
                <a:cs typeface="Avenir Light" charset="0"/>
              </a:rPr>
              <a:t>Heuristic Evaluation</a:t>
            </a:r>
            <a:endParaRPr lang="en-US" sz="3600" dirty="0">
              <a:latin typeface="Avenir Light" charset="0"/>
              <a:ea typeface="Avenir Light" charset="0"/>
              <a:cs typeface="Avenir Light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267502" y="244607"/>
            <a:ext cx="3821893" cy="2988446"/>
          </a:xfrm>
          <a:prstGeom prst="rect">
            <a:avLst/>
          </a:prstGeom>
          <a:solidFill>
            <a:schemeClr val="dk1">
              <a:alpha val="73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latin typeface="Avenir Light" charset="0"/>
                <a:ea typeface="Avenir Light" charset="0"/>
                <a:cs typeface="Avenir Light" charset="0"/>
              </a:rPr>
              <a:t>Revised Design</a:t>
            </a:r>
            <a:endParaRPr lang="en-US" sz="3600" dirty="0">
              <a:latin typeface="Avenir Light" charset="0"/>
              <a:ea typeface="Avenir Light" charset="0"/>
              <a:cs typeface="Avenir Light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238732" y="3548425"/>
            <a:ext cx="3716185" cy="2988446"/>
          </a:xfrm>
          <a:prstGeom prst="rect">
            <a:avLst/>
          </a:prstGeom>
          <a:solidFill>
            <a:schemeClr val="dk1">
              <a:alpha val="73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latin typeface="Avenir Light" charset="0"/>
                <a:ea typeface="Avenir Light" charset="0"/>
                <a:cs typeface="Avenir Light" charset="0"/>
              </a:rPr>
              <a:t>Prototype Status</a:t>
            </a:r>
            <a:endParaRPr lang="en-US" sz="3600" dirty="0">
              <a:latin typeface="Avenir Light" charset="0"/>
              <a:ea typeface="Avenir Light" charset="0"/>
              <a:cs typeface="Avenir Light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267502" y="3548424"/>
            <a:ext cx="3821893" cy="2988446"/>
          </a:xfrm>
          <a:prstGeom prst="rect">
            <a:avLst/>
          </a:prstGeom>
          <a:solidFill>
            <a:schemeClr val="dk1">
              <a:alpha val="73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latin typeface="Avenir Light" charset="0"/>
                <a:ea typeface="Avenir Light" charset="0"/>
                <a:cs typeface="Avenir Light" charset="0"/>
              </a:rPr>
              <a:t>Live Demo</a:t>
            </a:r>
            <a:endParaRPr lang="en-US" sz="3600" dirty="0">
              <a:latin typeface="Avenir Light" charset="0"/>
              <a:ea typeface="Avenir Light" charset="0"/>
              <a:cs typeface="Avenir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53378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506436" y="-1419397"/>
            <a:ext cx="12907622" cy="861501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238732" y="244608"/>
            <a:ext cx="3716185" cy="2988446"/>
          </a:xfrm>
          <a:prstGeom prst="rect">
            <a:avLst/>
          </a:prstGeom>
          <a:solidFill>
            <a:srgbClr val="6560E0">
              <a:alpha val="73000"/>
            </a:srgbClr>
          </a:solidFill>
          <a:ln>
            <a:solidFill>
              <a:srgbClr val="6560E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latin typeface="Avenir Light" charset="0"/>
                <a:ea typeface="Avenir Light" charset="0"/>
                <a:cs typeface="Avenir Light" charset="0"/>
              </a:rPr>
              <a:t>Tough but Thought-Provoking</a:t>
            </a:r>
            <a:endParaRPr lang="en-US" sz="3600" dirty="0">
              <a:latin typeface="Avenir Light" charset="0"/>
              <a:ea typeface="Avenir Light" charset="0"/>
              <a:cs typeface="Avenir Light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267502" y="244607"/>
            <a:ext cx="3821893" cy="2988446"/>
          </a:xfrm>
          <a:prstGeom prst="rect">
            <a:avLst/>
          </a:prstGeom>
          <a:solidFill>
            <a:srgbClr val="6560E0">
              <a:alpha val="73000"/>
            </a:srgbClr>
          </a:solidFill>
          <a:ln>
            <a:solidFill>
              <a:srgbClr val="6560E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latin typeface="Avenir Light" charset="0"/>
                <a:ea typeface="Avenir Light" charset="0"/>
                <a:cs typeface="Avenir Light" charset="0"/>
              </a:rPr>
              <a:t>Focus on Simplicity</a:t>
            </a:r>
            <a:endParaRPr lang="en-US" sz="3600" dirty="0">
              <a:latin typeface="Avenir Light" charset="0"/>
              <a:ea typeface="Avenir Light" charset="0"/>
              <a:cs typeface="Avenir Light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238732" y="3548425"/>
            <a:ext cx="3716185" cy="2988446"/>
          </a:xfrm>
          <a:prstGeom prst="rect">
            <a:avLst/>
          </a:prstGeom>
          <a:solidFill>
            <a:srgbClr val="6560E0">
              <a:alpha val="73000"/>
            </a:srgbClr>
          </a:solidFill>
          <a:ln>
            <a:solidFill>
              <a:srgbClr val="6560E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latin typeface="Avenir Light" charset="0"/>
                <a:ea typeface="Avenir Light" charset="0"/>
                <a:cs typeface="Avenir Light" charset="0"/>
              </a:rPr>
              <a:t>AR Functionality Mostly Complete</a:t>
            </a:r>
            <a:endParaRPr lang="en-US" sz="3600" dirty="0">
              <a:latin typeface="Avenir Light" charset="0"/>
              <a:ea typeface="Avenir Light" charset="0"/>
              <a:cs typeface="Avenir Light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267502" y="3548424"/>
            <a:ext cx="3821893" cy="2988446"/>
          </a:xfrm>
          <a:prstGeom prst="rect">
            <a:avLst/>
          </a:prstGeom>
          <a:solidFill>
            <a:srgbClr val="6560E0">
              <a:alpha val="73000"/>
            </a:srgbClr>
          </a:solidFill>
          <a:ln>
            <a:solidFill>
              <a:srgbClr val="6560E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latin typeface="Avenir Light" charset="0"/>
                <a:ea typeface="Avenir Light" charset="0"/>
                <a:cs typeface="Avenir Light" charset="0"/>
              </a:rPr>
              <a:t>Task 1 Complete, Other Tasks </a:t>
            </a:r>
            <a:r>
              <a:rPr lang="en-US" sz="3600" dirty="0">
                <a:latin typeface="Avenir Light" charset="0"/>
                <a:ea typeface="Avenir Light" charset="0"/>
                <a:cs typeface="Avenir Light" charset="0"/>
              </a:rPr>
              <a:t>I</a:t>
            </a:r>
            <a:r>
              <a:rPr lang="en-US" sz="3600" dirty="0" smtClean="0">
                <a:latin typeface="Avenir Light" charset="0"/>
                <a:ea typeface="Avenir Light" charset="0"/>
                <a:cs typeface="Avenir Light" charset="0"/>
              </a:rPr>
              <a:t>mpending</a:t>
            </a:r>
            <a:endParaRPr lang="en-US" sz="3600" dirty="0">
              <a:latin typeface="Avenir Light" charset="0"/>
              <a:ea typeface="Avenir Light" charset="0"/>
              <a:cs typeface="Avenir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78515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734805"/>
            <a:ext cx="12192000" cy="812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926892" y="3026690"/>
            <a:ext cx="14045784" cy="924832"/>
          </a:xfrm>
          <a:solidFill>
            <a:schemeClr val="tx1">
              <a:alpha val="55000"/>
            </a:schemeClr>
          </a:solidFill>
        </p:spPr>
        <p:txBody>
          <a:bodyPr/>
          <a:lstStyle/>
          <a:p>
            <a:pPr algn="ctr"/>
            <a:r>
              <a:rPr lang="en-US" smtClean="0">
                <a:solidFill>
                  <a:schemeClr val="bg1"/>
                </a:solidFill>
                <a:latin typeface="Avenir Light" charset="0"/>
                <a:ea typeface="Avenir Light" charset="0"/>
                <a:cs typeface="Avenir Light" charset="0"/>
              </a:rPr>
              <a:t>Questions?</a:t>
            </a:r>
            <a:endParaRPr lang="en-US" dirty="0">
              <a:solidFill>
                <a:srgbClr val="C2A0FF"/>
              </a:solidFill>
              <a:latin typeface="Avenir Light" charset="0"/>
              <a:ea typeface="Avenir Light" charset="0"/>
              <a:cs typeface="Avenir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28616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8128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304466" y="2154785"/>
            <a:ext cx="740086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 smtClean="0">
                <a:solidFill>
                  <a:schemeClr val="bg1"/>
                </a:solidFill>
                <a:latin typeface="Avenir Medium" charset="0"/>
                <a:ea typeface="Avenir Medium" charset="0"/>
                <a:cs typeface="Avenir Medium" charset="0"/>
              </a:rPr>
              <a:t>AR Mannequin wearing the clothes </a:t>
            </a:r>
            <a:r>
              <a:rPr lang="en-US" sz="7200" smtClean="0">
                <a:solidFill>
                  <a:schemeClr val="bg1"/>
                </a:solidFill>
                <a:latin typeface="Avenir Medium" charset="0"/>
                <a:ea typeface="Avenir Medium" charset="0"/>
                <a:cs typeface="Avenir Medium" charset="0"/>
              </a:rPr>
              <a:t>in store</a:t>
            </a:r>
            <a:endParaRPr lang="en-US" sz="7200" dirty="0">
              <a:solidFill>
                <a:schemeClr val="bg1"/>
              </a:solidFill>
              <a:latin typeface="Avenir Medium" charset="0"/>
              <a:ea typeface="Avenir Medium" charset="0"/>
              <a:cs typeface="Avenir Medium" charset="0"/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-918417" y="348796"/>
            <a:ext cx="14045784" cy="924831"/>
          </a:xfrm>
          <a:solidFill>
            <a:schemeClr val="tx1">
              <a:alpha val="55000"/>
            </a:schemeClr>
          </a:solidFill>
        </p:spPr>
        <p:txBody>
          <a:bodyPr/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Avenir Light" charset="0"/>
                <a:ea typeface="Avenir Light" charset="0"/>
                <a:cs typeface="Avenir Light" charset="0"/>
              </a:rPr>
              <a:t>Solution</a:t>
            </a:r>
            <a:endParaRPr lang="en-US" dirty="0">
              <a:solidFill>
                <a:schemeClr val="bg1"/>
              </a:solidFill>
              <a:latin typeface="Avenir Light" charset="0"/>
              <a:ea typeface="Avenir Light" charset="0"/>
              <a:cs typeface="Avenir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72267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506436" y="-1419397"/>
            <a:ext cx="12907622" cy="861501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238732" y="244608"/>
            <a:ext cx="3716185" cy="2988446"/>
          </a:xfrm>
          <a:prstGeom prst="rect">
            <a:avLst/>
          </a:prstGeom>
          <a:solidFill>
            <a:schemeClr val="dk1">
              <a:alpha val="73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latin typeface="Avenir Light" charset="0"/>
                <a:ea typeface="Avenir Light" charset="0"/>
                <a:cs typeface="Avenir Light" charset="0"/>
              </a:rPr>
              <a:t>Heuristic Evaluation</a:t>
            </a:r>
            <a:endParaRPr lang="en-US" sz="3600" dirty="0">
              <a:latin typeface="Avenir Light" charset="0"/>
              <a:ea typeface="Avenir Light" charset="0"/>
              <a:cs typeface="Avenir Light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267502" y="244607"/>
            <a:ext cx="3821893" cy="2988446"/>
          </a:xfrm>
          <a:prstGeom prst="rect">
            <a:avLst/>
          </a:prstGeom>
          <a:solidFill>
            <a:schemeClr val="dk1">
              <a:alpha val="73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latin typeface="Avenir Light" charset="0"/>
                <a:ea typeface="Avenir Light" charset="0"/>
                <a:cs typeface="Avenir Light" charset="0"/>
              </a:rPr>
              <a:t>Revised Design</a:t>
            </a:r>
            <a:endParaRPr lang="en-US" sz="3600" dirty="0">
              <a:latin typeface="Avenir Light" charset="0"/>
              <a:ea typeface="Avenir Light" charset="0"/>
              <a:cs typeface="Avenir Light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238732" y="3548425"/>
            <a:ext cx="3716185" cy="2988446"/>
          </a:xfrm>
          <a:prstGeom prst="rect">
            <a:avLst/>
          </a:prstGeom>
          <a:solidFill>
            <a:schemeClr val="dk1">
              <a:alpha val="73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latin typeface="Avenir Light" charset="0"/>
                <a:ea typeface="Avenir Light" charset="0"/>
                <a:cs typeface="Avenir Light" charset="0"/>
              </a:rPr>
              <a:t>Prototype Status</a:t>
            </a:r>
            <a:endParaRPr lang="en-US" sz="3600" dirty="0">
              <a:latin typeface="Avenir Light" charset="0"/>
              <a:ea typeface="Avenir Light" charset="0"/>
              <a:cs typeface="Avenir Light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267502" y="3548424"/>
            <a:ext cx="3821893" cy="2988446"/>
          </a:xfrm>
          <a:prstGeom prst="rect">
            <a:avLst/>
          </a:prstGeom>
          <a:solidFill>
            <a:schemeClr val="dk1">
              <a:alpha val="73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latin typeface="Avenir Light" charset="0"/>
                <a:ea typeface="Avenir Light" charset="0"/>
                <a:cs typeface="Avenir Light" charset="0"/>
              </a:rPr>
              <a:t>Live Demo</a:t>
            </a:r>
            <a:endParaRPr lang="en-US" sz="3600" dirty="0">
              <a:latin typeface="Avenir Light" charset="0"/>
              <a:ea typeface="Avenir Light" charset="0"/>
              <a:cs typeface="Avenir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39499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506436" y="-1419397"/>
            <a:ext cx="12907622" cy="861501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238732" y="244608"/>
            <a:ext cx="3716185" cy="2988446"/>
          </a:xfrm>
          <a:prstGeom prst="rect">
            <a:avLst/>
          </a:prstGeom>
          <a:solidFill>
            <a:srgbClr val="6560E0">
              <a:alpha val="73000"/>
            </a:srgbClr>
          </a:solidFill>
          <a:ln>
            <a:solidFill>
              <a:srgbClr val="6560E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latin typeface="Avenir Light" charset="0"/>
                <a:ea typeface="Avenir Light" charset="0"/>
                <a:cs typeface="Avenir Light" charset="0"/>
              </a:rPr>
              <a:t>Heuristic Evaluation</a:t>
            </a:r>
            <a:endParaRPr lang="en-US" sz="3600" dirty="0">
              <a:latin typeface="Avenir Light" charset="0"/>
              <a:ea typeface="Avenir Light" charset="0"/>
              <a:cs typeface="Avenir Light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267502" y="244607"/>
            <a:ext cx="3821893" cy="2988446"/>
          </a:xfrm>
          <a:prstGeom prst="rect">
            <a:avLst/>
          </a:prstGeom>
          <a:solidFill>
            <a:schemeClr val="dk1">
              <a:alpha val="73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latin typeface="Avenir Light" charset="0"/>
                <a:ea typeface="Avenir Light" charset="0"/>
                <a:cs typeface="Avenir Light" charset="0"/>
              </a:rPr>
              <a:t>Revised Design</a:t>
            </a:r>
            <a:endParaRPr lang="en-US" sz="3600" dirty="0">
              <a:latin typeface="Avenir Light" charset="0"/>
              <a:ea typeface="Avenir Light" charset="0"/>
              <a:cs typeface="Avenir Light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238732" y="3548425"/>
            <a:ext cx="3716185" cy="2988446"/>
          </a:xfrm>
          <a:prstGeom prst="rect">
            <a:avLst/>
          </a:prstGeom>
          <a:solidFill>
            <a:schemeClr val="dk1">
              <a:alpha val="73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latin typeface="Avenir Light" charset="0"/>
                <a:ea typeface="Avenir Light" charset="0"/>
                <a:cs typeface="Avenir Light" charset="0"/>
              </a:rPr>
              <a:t>Prototype Status</a:t>
            </a:r>
            <a:endParaRPr lang="en-US" sz="3600" dirty="0">
              <a:latin typeface="Avenir Light" charset="0"/>
              <a:ea typeface="Avenir Light" charset="0"/>
              <a:cs typeface="Avenir Light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267502" y="3548424"/>
            <a:ext cx="3821893" cy="2988446"/>
          </a:xfrm>
          <a:prstGeom prst="rect">
            <a:avLst/>
          </a:prstGeom>
          <a:solidFill>
            <a:schemeClr val="dk1">
              <a:alpha val="73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latin typeface="Avenir Light" charset="0"/>
                <a:ea typeface="Avenir Light" charset="0"/>
                <a:cs typeface="Avenir Light" charset="0"/>
              </a:rPr>
              <a:t>Live Demo</a:t>
            </a:r>
            <a:endParaRPr lang="en-US" sz="3600" dirty="0">
              <a:latin typeface="Avenir Light" charset="0"/>
              <a:ea typeface="Avenir Light" charset="0"/>
              <a:cs typeface="Avenir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00228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20135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918417" y="348796"/>
            <a:ext cx="14045784" cy="924831"/>
          </a:xfrm>
          <a:solidFill>
            <a:schemeClr val="tx1">
              <a:alpha val="55000"/>
            </a:schemeClr>
          </a:solidFill>
        </p:spPr>
        <p:txBody>
          <a:bodyPr/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Avenir Light" charset="0"/>
                <a:ea typeface="Avenir Light" charset="0"/>
                <a:cs typeface="Avenir Light" charset="0"/>
              </a:rPr>
              <a:t>Heuristic Evaluation Overview</a:t>
            </a:r>
            <a:endParaRPr lang="en-US" dirty="0">
              <a:solidFill>
                <a:schemeClr val="bg1"/>
              </a:solidFill>
              <a:latin typeface="Avenir Light" charset="0"/>
              <a:ea typeface="Avenir Light" charset="0"/>
              <a:cs typeface="Avenir Light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088492" y="2151727"/>
            <a:ext cx="832637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marR="0" lvl="0" indent="-5715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37 Heuristic Violations</a:t>
            </a:r>
          </a:p>
          <a:p>
            <a:pPr marL="571500" marR="0" lvl="0" indent="-5715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11 are Severity Three</a:t>
            </a:r>
          </a:p>
          <a:p>
            <a:pPr marL="571500" marR="0" lvl="0" indent="-5715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3 are Severity Four</a:t>
            </a:r>
          </a:p>
          <a:p>
            <a:pPr marL="571500" marR="0" lvl="0" indent="-5715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Majority are User Control Issues</a:t>
            </a:r>
          </a:p>
        </p:txBody>
      </p:sp>
    </p:spTree>
    <p:extLst>
      <p:ext uri="{BB962C8B-B14F-4D97-AF65-F5344CB8AC3E}">
        <p14:creationId xmlns:p14="http://schemas.microsoft.com/office/powerpoint/2010/main" val="3603111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20135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918417" y="348796"/>
            <a:ext cx="14045784" cy="924831"/>
          </a:xfrm>
          <a:solidFill>
            <a:schemeClr val="tx1">
              <a:alpha val="55000"/>
            </a:schemeClr>
          </a:solidFill>
        </p:spPr>
        <p:txBody>
          <a:bodyPr/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Avenir Light" charset="0"/>
                <a:ea typeface="Avenir Light" charset="0"/>
                <a:cs typeface="Avenir Light" charset="0"/>
              </a:rPr>
              <a:t>Big Problems</a:t>
            </a:r>
            <a:endParaRPr lang="en-US" dirty="0">
              <a:solidFill>
                <a:schemeClr val="bg1"/>
              </a:solidFill>
              <a:latin typeface="Avenir Light" charset="0"/>
              <a:ea typeface="Avenir Light" charset="0"/>
              <a:cs typeface="Avenir Light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5136" y="1425844"/>
            <a:ext cx="2245204" cy="400631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15177" y="1419646"/>
            <a:ext cx="2257036" cy="401250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5" name="TextBox 4"/>
          <p:cNvSpPr txBox="1"/>
          <p:nvPr/>
        </p:nvSpPr>
        <p:spPr>
          <a:xfrm>
            <a:off x="329435" y="5432156"/>
            <a:ext cx="615660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400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[H2-1] Inability </a:t>
            </a:r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to see whole clothing collection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234349" y="5483358"/>
            <a:ext cx="615660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[H2-2</a:t>
            </a:r>
            <a:r>
              <a:rPr lang="en-US" sz="400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] Closet Remains Unclear</a:t>
            </a:r>
            <a:endParaRPr lang="en-US" sz="4000" dirty="0" smtClean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46223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20135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918417" y="348796"/>
            <a:ext cx="14045784" cy="924831"/>
          </a:xfrm>
          <a:solidFill>
            <a:schemeClr val="tx1">
              <a:alpha val="55000"/>
            </a:schemeClr>
          </a:solidFill>
        </p:spPr>
        <p:txBody>
          <a:bodyPr/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Avenir Light" charset="0"/>
                <a:ea typeface="Avenir Light" charset="0"/>
                <a:cs typeface="Avenir Light" charset="0"/>
              </a:rPr>
              <a:t>Big Problems</a:t>
            </a:r>
            <a:endParaRPr lang="en-US" dirty="0">
              <a:solidFill>
                <a:schemeClr val="bg1"/>
              </a:solidFill>
              <a:latin typeface="Avenir Light" charset="0"/>
              <a:ea typeface="Avenir Light" charset="0"/>
              <a:cs typeface="Avenir Light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88445" y="5432155"/>
            <a:ext cx="590088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[H2-3] Editing Preferences Mid-Use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141358" y="5483358"/>
            <a:ext cx="615660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[H2-3] Friend Sharing Limited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/>
          <a:srcRect l="11358" t="13465" r="6437" b="12079"/>
          <a:stretch/>
        </p:blipFill>
        <p:spPr>
          <a:xfrm>
            <a:off x="2468529" y="1387237"/>
            <a:ext cx="2180963" cy="394251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6"/>
          <a:srcRect l="5696" t="13019" r="5156" b="12104"/>
          <a:stretch/>
        </p:blipFill>
        <p:spPr>
          <a:xfrm>
            <a:off x="8302836" y="1354571"/>
            <a:ext cx="2329592" cy="3996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860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20135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918417" y="348796"/>
            <a:ext cx="14045784" cy="924831"/>
          </a:xfrm>
          <a:solidFill>
            <a:schemeClr val="tx1">
              <a:alpha val="55000"/>
            </a:schemeClr>
          </a:solidFill>
        </p:spPr>
        <p:txBody>
          <a:bodyPr/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Avenir Light" charset="0"/>
                <a:ea typeface="Avenir Light" charset="0"/>
                <a:cs typeface="Avenir Light" charset="0"/>
              </a:rPr>
              <a:t>Other problems</a:t>
            </a:r>
            <a:endParaRPr lang="en-US" dirty="0">
              <a:solidFill>
                <a:schemeClr val="bg1"/>
              </a:solidFill>
              <a:latin typeface="Avenir Light" charset="0"/>
              <a:ea typeface="Avenir Light" charset="0"/>
              <a:cs typeface="Avenir Light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305963" y="2480764"/>
            <a:ext cx="958942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marR="0" lvl="0" indent="-5715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[H2-3] No ability to toggle clothes</a:t>
            </a:r>
          </a:p>
          <a:p>
            <a:pPr marL="571500" marR="0" lvl="0" indent="-5715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[H2-10] Need user tips</a:t>
            </a:r>
          </a:p>
          <a:p>
            <a:pPr marL="571500" marR="0" lvl="0" indent="-5715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[H2-5] Better quick start</a:t>
            </a:r>
          </a:p>
          <a:p>
            <a:pPr marL="571500" marR="0" lvl="0" indent="-5715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[H2-4] Access to online </a:t>
            </a:r>
            <a:r>
              <a:rPr lang="en-US" sz="4000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s</a:t>
            </a:r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tore</a:t>
            </a:r>
          </a:p>
          <a:p>
            <a:pPr marL="571500" marR="0" lvl="0" indent="-5715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sz="4000" dirty="0" smtClean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571500" marR="0" lvl="0" indent="-5715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sz="4000" dirty="0" smtClean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93868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4260</TotalTime>
  <Words>611</Words>
  <Application>Microsoft Macintosh PowerPoint</Application>
  <PresentationFormat>Custom</PresentationFormat>
  <Paragraphs>140</Paragraphs>
  <Slides>26</Slides>
  <Notes>26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7" baseType="lpstr">
      <vt:lpstr>Office Theme</vt:lpstr>
      <vt:lpstr>Window</vt:lpstr>
      <vt:lpstr>Problem</vt:lpstr>
      <vt:lpstr>Solution</vt:lpstr>
      <vt:lpstr>PowerPoint Presentation</vt:lpstr>
      <vt:lpstr>PowerPoint Presentation</vt:lpstr>
      <vt:lpstr>Heuristic Evaluation Overview</vt:lpstr>
      <vt:lpstr>Big Problems</vt:lpstr>
      <vt:lpstr>Big Problems</vt:lpstr>
      <vt:lpstr>Other problems</vt:lpstr>
      <vt:lpstr>PowerPoint Presentation</vt:lpstr>
      <vt:lpstr>PowerPoint Presentation</vt:lpstr>
      <vt:lpstr>No more need to Log In</vt:lpstr>
      <vt:lpstr>One-Time Profile Creation</vt:lpstr>
      <vt:lpstr>Quick Filter Access</vt:lpstr>
      <vt:lpstr>Share Via Text</vt:lpstr>
      <vt:lpstr>PowerPoint Presentation</vt:lpstr>
      <vt:lpstr>PowerPoint Presentation</vt:lpstr>
      <vt:lpstr>Tools in Use</vt:lpstr>
      <vt:lpstr>Implemented Features</vt:lpstr>
      <vt:lpstr>Unimplemented Features</vt:lpstr>
      <vt:lpstr>Wizard of Oz Hacks</vt:lpstr>
      <vt:lpstr>Challenges and Questions</vt:lpstr>
      <vt:lpstr>PowerPoint Presentation</vt:lpstr>
      <vt:lpstr>PowerPoint Presentation</vt:lpstr>
      <vt:lpstr>PowerPoint Presentation</vt:lpstr>
      <vt:lpstr>Questions?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Three Slides</dc:title>
  <dc:creator>Elisa Lupin-Jimenez</dc:creator>
  <cp:lastModifiedBy>Kristen</cp:lastModifiedBy>
  <cp:revision>167</cp:revision>
  <cp:lastPrinted>2016-11-04T18:34:18Z</cp:lastPrinted>
  <dcterms:created xsi:type="dcterms:W3CDTF">2016-10-21T13:37:39Z</dcterms:created>
  <dcterms:modified xsi:type="dcterms:W3CDTF">2016-12-11T00:26:13Z</dcterms:modified>
</cp:coreProperties>
</file>